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94" r:id="rId3"/>
    <p:sldId id="321" r:id="rId4"/>
    <p:sldId id="320" r:id="rId5"/>
    <p:sldId id="322" r:id="rId6"/>
    <p:sldId id="323" r:id="rId7"/>
    <p:sldId id="324" r:id="rId8"/>
    <p:sldId id="325" r:id="rId9"/>
    <p:sldId id="330" r:id="rId10"/>
    <p:sldId id="304" r:id="rId11"/>
    <p:sldId id="333" r:id="rId12"/>
    <p:sldId id="335" r:id="rId13"/>
    <p:sldId id="334" r:id="rId14"/>
    <p:sldId id="337" r:id="rId15"/>
    <p:sldId id="338" r:id="rId16"/>
    <p:sldId id="336" r:id="rId17"/>
    <p:sldId id="339" r:id="rId18"/>
    <p:sldId id="340" r:id="rId19"/>
    <p:sldId id="356" r:id="rId20"/>
    <p:sldId id="341" r:id="rId21"/>
    <p:sldId id="342" r:id="rId22"/>
    <p:sldId id="347" r:id="rId23"/>
    <p:sldId id="343" r:id="rId24"/>
    <p:sldId id="344" r:id="rId25"/>
    <p:sldId id="348" r:id="rId26"/>
    <p:sldId id="305" r:id="rId27"/>
    <p:sldId id="307" r:id="rId28"/>
    <p:sldId id="349" r:id="rId29"/>
    <p:sldId id="350" r:id="rId30"/>
    <p:sldId id="346" r:id="rId31"/>
    <p:sldId id="319" r:id="rId32"/>
    <p:sldId id="311" r:id="rId33"/>
    <p:sldId id="312" r:id="rId34"/>
    <p:sldId id="313" r:id="rId35"/>
    <p:sldId id="310" r:id="rId36"/>
    <p:sldId id="351" r:id="rId37"/>
    <p:sldId id="353" r:id="rId38"/>
    <p:sldId id="354" r:id="rId39"/>
    <p:sldId id="352" r:id="rId40"/>
    <p:sldId id="355" r:id="rId41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0C654A8-9A29-4544-8D78-A085F87696D4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A9B8645-914C-4000-BF3C-6A5534265E3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ixabay.com/get/f1be229c9a9e108bcb63/1435651542/nerves-346928_1280.jpg?dir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7037" r="3210" b="17798"/>
          <a:stretch/>
        </p:blipFill>
        <p:spPr bwMode="auto">
          <a:xfrm>
            <a:off x="0" y="-38638"/>
            <a:ext cx="12192000" cy="689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unched Tape 5"/>
          <p:cNvSpPr/>
          <p:nvPr/>
        </p:nvSpPr>
        <p:spPr>
          <a:xfrm>
            <a:off x="1803042" y="463639"/>
            <a:ext cx="7817476" cy="355456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MATERI : </a:t>
            </a:r>
          </a:p>
          <a:p>
            <a:pPr algn="ctr"/>
            <a:r>
              <a:rPr lang="en-US" sz="4000" b="1" dirty="0" err="1"/>
              <a:t>Avertebrata</a:t>
            </a:r>
            <a:r>
              <a:rPr lang="en-US" sz="4000" b="1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50051" y="5962918"/>
            <a:ext cx="4541949" cy="7727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Yasinta</a:t>
            </a:r>
            <a:r>
              <a:rPr lang="en-US" sz="2800" b="1" dirty="0"/>
              <a:t> </a:t>
            </a:r>
            <a:r>
              <a:rPr lang="en-US" sz="2800" b="1" dirty="0" err="1"/>
              <a:t>Jelita</a:t>
            </a:r>
            <a:r>
              <a:rPr lang="en-US" sz="2800" b="1" dirty="0"/>
              <a:t>, S. </a:t>
            </a:r>
            <a:r>
              <a:rPr lang="en-US" sz="2800" b="1" dirty="0" err="1"/>
              <a:t>Pd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156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2" y="1803043"/>
            <a:ext cx="8255358" cy="432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18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620" y="1700010"/>
            <a:ext cx="7650049" cy="428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27" y="1403796"/>
            <a:ext cx="6186767" cy="437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3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69" y="1597087"/>
            <a:ext cx="7114649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06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18" y="1527175"/>
            <a:ext cx="860755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19" y="1685486"/>
            <a:ext cx="7815749" cy="425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1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3" y="1527175"/>
            <a:ext cx="752534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7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1"/>
            <a:ext cx="10111408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4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Nah…………………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Apakah</a:t>
            </a:r>
            <a:r>
              <a:rPr lang="en-US" sz="2800" dirty="0"/>
              <a:t> Ada </a:t>
            </a:r>
            <a:r>
              <a:rPr lang="en-US" sz="2800" dirty="0" err="1"/>
              <a:t>Pertanyaan</a:t>
            </a:r>
            <a:r>
              <a:rPr lang="en-US" sz="2800" dirty="0"/>
              <a:t> ?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163650"/>
            <a:ext cx="6450013" cy="414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8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SIMPULAN</a:t>
            </a:r>
          </a:p>
        </p:txBody>
      </p:sp>
    </p:spTree>
    <p:extLst>
      <p:ext uri="{BB962C8B-B14F-4D97-AF65-F5344CB8AC3E}">
        <p14:creationId xmlns:p14="http://schemas.microsoft.com/office/powerpoint/2010/main" val="109666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TUJUAN PEMBELAJARAN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5969" y="1596980"/>
            <a:ext cx="10128041" cy="498412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sz="8000" b="1" dirty="0"/>
          </a:p>
          <a:p>
            <a:pPr marL="118872" indent="0">
              <a:buNone/>
            </a:pPr>
            <a:endParaRPr lang="en-US" b="1" dirty="0"/>
          </a:p>
          <a:p>
            <a:pPr lvl="0">
              <a:buClr>
                <a:srgbClr val="90C226"/>
              </a:buClr>
              <a:buFont typeface="Wingdings" pitchFamily="2" charset="2"/>
              <a:buChar char="v"/>
            </a:pP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Menganalisis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dan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menjelaskan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Perbedaan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dan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ciri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khas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serta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Manfaat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filum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ANELIDA,MOLLUSCA,ECHINODERMAT DAN  ARTHROPODA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dengan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benar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7000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dan</a:t>
            </a:r>
            <a:r>
              <a:rPr lang="en-US" sz="70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</a:t>
            </a:r>
            <a:r>
              <a:rPr lang="en-US" sz="7000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tepat</a:t>
            </a:r>
            <a:endParaRPr lang="en-US" sz="70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  <a:buFont typeface="Wingdings" pitchFamily="2" charset="2"/>
              <a:buChar char="v"/>
            </a:pPr>
            <a:endParaRPr lang="en-US" sz="2800" b="1" i="1" dirty="0"/>
          </a:p>
          <a:p>
            <a:r>
              <a:rPr lang="en-US" sz="7400" b="1" dirty="0" err="1">
                <a:ea typeface="Times New Roman"/>
              </a:rPr>
              <a:t>Mempresentasikanya</a:t>
            </a:r>
            <a:r>
              <a:rPr lang="en-US" sz="7400" b="1" dirty="0">
                <a:ea typeface="Times New Roman"/>
              </a:rPr>
              <a:t> di </a:t>
            </a:r>
            <a:r>
              <a:rPr lang="en-US" sz="7400" b="1" dirty="0" err="1">
                <a:ea typeface="Times New Roman"/>
              </a:rPr>
              <a:t>depan</a:t>
            </a:r>
            <a:r>
              <a:rPr lang="en-US" sz="7400" b="1" dirty="0">
                <a:ea typeface="Times New Roman"/>
              </a:rPr>
              <a:t> </a:t>
            </a:r>
            <a:r>
              <a:rPr lang="en-US" sz="7400" b="1" dirty="0" err="1">
                <a:ea typeface="Times New Roman"/>
              </a:rPr>
              <a:t>kelas</a:t>
            </a:r>
            <a:r>
              <a:rPr lang="en-US" sz="7400" b="1" dirty="0">
                <a:ea typeface="Times New Roman"/>
              </a:rPr>
              <a:t> </a:t>
            </a:r>
            <a:r>
              <a:rPr lang="en-US" sz="7400" b="1" dirty="0" err="1">
                <a:ea typeface="Calibri"/>
              </a:rPr>
              <a:t>dengan</a:t>
            </a:r>
            <a:r>
              <a:rPr lang="en-US" sz="7400" b="1" dirty="0">
                <a:ea typeface="Calibri"/>
              </a:rPr>
              <a:t> rasa </a:t>
            </a:r>
          </a:p>
          <a:p>
            <a:pPr marL="118872" indent="0">
              <a:buNone/>
            </a:pPr>
            <a:endParaRPr lang="en-US" b="1" dirty="0">
              <a:ea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 sz="7000" dirty="0" err="1"/>
              <a:t>Tanggunajawab</a:t>
            </a:r>
            <a:endParaRPr lang="en-US" sz="7000" dirty="0"/>
          </a:p>
          <a:p>
            <a:pPr>
              <a:buFont typeface="Wingdings" pitchFamily="2" charset="2"/>
              <a:buChar char="v"/>
            </a:pPr>
            <a:r>
              <a:rPr lang="en-US" sz="7000" dirty="0" err="1"/>
              <a:t>Disiplin</a:t>
            </a:r>
            <a:endParaRPr lang="en-US" sz="7000" dirty="0"/>
          </a:p>
          <a:p>
            <a:pPr>
              <a:buFont typeface="Wingdings" pitchFamily="2" charset="2"/>
              <a:buChar char="v"/>
            </a:pPr>
            <a:r>
              <a:rPr lang="en-US" sz="7000" dirty="0" err="1"/>
              <a:t>Bersikap</a:t>
            </a:r>
            <a:r>
              <a:rPr lang="en-US" sz="7000" dirty="0"/>
              <a:t> </a:t>
            </a:r>
            <a:r>
              <a:rPr lang="en-US" sz="7000" dirty="0" err="1"/>
              <a:t>jujur,santun</a:t>
            </a:r>
            <a:r>
              <a:rPr lang="en-US" sz="7000" dirty="0"/>
              <a:t> </a:t>
            </a:r>
            <a:r>
              <a:rPr lang="en-US" sz="7000" dirty="0" err="1"/>
              <a:t>dan</a:t>
            </a:r>
            <a:r>
              <a:rPr lang="en-US" sz="7000" dirty="0"/>
              <a:t> </a:t>
            </a:r>
            <a:r>
              <a:rPr lang="en-US" sz="7000" dirty="0" err="1"/>
              <a:t>Percaya</a:t>
            </a:r>
            <a:r>
              <a:rPr lang="en-US" sz="7000" dirty="0"/>
              <a:t> </a:t>
            </a:r>
            <a:r>
              <a:rPr lang="en-US" sz="7000" dirty="0" err="1"/>
              <a:t>diri</a:t>
            </a:r>
            <a:endParaRPr lang="en-US" sz="7000" dirty="0"/>
          </a:p>
          <a:p>
            <a:pPr>
              <a:buFont typeface="Wingdings" pitchFamily="2" charset="2"/>
              <a:buChar char="v"/>
            </a:pPr>
            <a:r>
              <a:rPr lang="en-US" sz="7000" dirty="0" err="1"/>
              <a:t>Mampu</a:t>
            </a:r>
            <a:r>
              <a:rPr lang="en-US" sz="7000" dirty="0"/>
              <a:t> </a:t>
            </a:r>
            <a:r>
              <a:rPr lang="en-US" sz="7000" dirty="0" err="1"/>
              <a:t>bekomunikasi</a:t>
            </a:r>
            <a:r>
              <a:rPr lang="en-US" sz="7000" dirty="0"/>
              <a:t> </a:t>
            </a:r>
            <a:r>
              <a:rPr lang="en-US" sz="7000" dirty="0" err="1"/>
              <a:t>dan</a:t>
            </a:r>
            <a:r>
              <a:rPr lang="en-US" sz="7000" dirty="0"/>
              <a:t> </a:t>
            </a:r>
            <a:r>
              <a:rPr lang="en-US" sz="7000" dirty="0" err="1"/>
              <a:t>bekerjasama</a:t>
            </a:r>
            <a:r>
              <a:rPr lang="en-US" sz="7000" dirty="0"/>
              <a:t> </a:t>
            </a:r>
            <a:r>
              <a:rPr lang="en-US" sz="7000" dirty="0" err="1"/>
              <a:t>dengan</a:t>
            </a:r>
            <a:r>
              <a:rPr lang="en-US" sz="7000" dirty="0"/>
              <a:t> </a:t>
            </a:r>
            <a:r>
              <a:rPr lang="en-US" sz="7000" dirty="0" err="1"/>
              <a:t>baik</a:t>
            </a:r>
            <a:endParaRPr lang="en-US" sz="7000" dirty="0"/>
          </a:p>
          <a:p>
            <a:pPr>
              <a:buFont typeface="Wingdings" pitchFamily="2" charset="2"/>
              <a:buChar char="v"/>
            </a:pPr>
            <a:r>
              <a:rPr lang="en-US" sz="7000" dirty="0" err="1"/>
              <a:t>Bersyukur</a:t>
            </a:r>
            <a:r>
              <a:rPr lang="en-US" sz="7000" dirty="0"/>
              <a:t> </a:t>
            </a:r>
            <a:r>
              <a:rPr lang="en-US" sz="7000" dirty="0" err="1"/>
              <a:t>kepada</a:t>
            </a:r>
            <a:r>
              <a:rPr lang="en-US" sz="7000" dirty="0"/>
              <a:t> </a:t>
            </a:r>
            <a:r>
              <a:rPr lang="en-US" sz="7000" dirty="0" err="1"/>
              <a:t>Tuhan</a:t>
            </a:r>
            <a:r>
              <a:rPr lang="en-US" sz="7000" dirty="0"/>
              <a:t> </a:t>
            </a:r>
            <a:r>
              <a:rPr lang="en-US" sz="7000" dirty="0" err="1"/>
              <a:t>atas</a:t>
            </a:r>
            <a:r>
              <a:rPr lang="en-US" sz="7000" dirty="0"/>
              <a:t> </a:t>
            </a:r>
            <a:r>
              <a:rPr lang="en-US" sz="7000" dirty="0" err="1"/>
              <a:t>keanekaragaman</a:t>
            </a:r>
            <a:r>
              <a:rPr lang="en-US" sz="7000" dirty="0"/>
              <a:t> </a:t>
            </a:r>
            <a:r>
              <a:rPr lang="en-US" sz="7000" dirty="0" err="1"/>
              <a:t>hewan</a:t>
            </a:r>
            <a:r>
              <a:rPr lang="en-US" sz="7000" dirty="0"/>
              <a:t> </a:t>
            </a:r>
            <a:r>
              <a:rPr lang="en-US" sz="7000" dirty="0" err="1"/>
              <a:t>invertebrata</a:t>
            </a:r>
            <a:r>
              <a:rPr lang="en-US" sz="7000" dirty="0"/>
              <a:t> yang </a:t>
            </a:r>
            <a:r>
              <a:rPr lang="en-US" sz="7000" dirty="0" err="1"/>
              <a:t>kita</a:t>
            </a:r>
            <a:r>
              <a:rPr lang="en-US" sz="7000" dirty="0"/>
              <a:t> </a:t>
            </a:r>
            <a:r>
              <a:rPr lang="en-US" sz="7000" dirty="0" err="1"/>
              <a:t>miliki</a:t>
            </a:r>
            <a:endParaRPr lang="en-US" sz="7000" dirty="0"/>
          </a:p>
          <a:p>
            <a:pPr>
              <a:buFont typeface="Wingdings" pitchFamily="2" charset="2"/>
              <a:buChar char="v"/>
            </a:pPr>
            <a:endParaRPr lang="en-US" b="1" dirty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0AD00">
                    <a:satMod val="150000"/>
                  </a:srgbClr>
                </a:solidFill>
              </a:rPr>
              <a:t>Filum</a:t>
            </a:r>
            <a:r>
              <a:rPr lang="en-US" dirty="0">
                <a:solidFill>
                  <a:srgbClr val="F0AD00">
                    <a:satMod val="150000"/>
                  </a:srgbClr>
                </a:solidFill>
              </a:rPr>
              <a:t> </a:t>
            </a:r>
            <a:r>
              <a:rPr lang="en-US" dirty="0" err="1">
                <a:solidFill>
                  <a:srgbClr val="F0AD00">
                    <a:satMod val="150000"/>
                  </a:srgbClr>
                </a:solidFill>
              </a:rPr>
              <a:t>Anelida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F0AD00"/>
              </a:buClr>
            </a:pPr>
            <a:r>
              <a:rPr lang="en-US" dirty="0" err="1">
                <a:solidFill>
                  <a:prstClr val="black"/>
                </a:solidFill>
              </a:rPr>
              <a:t>Ciri-ciri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633222" lvl="0" indent="-514350">
              <a:buClr>
                <a:srgbClr val="F0AD00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Memiliki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rongga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tubuh</a:t>
            </a:r>
            <a:r>
              <a:rPr lang="en-US" dirty="0">
                <a:solidFill>
                  <a:prstClr val="black"/>
                </a:solidFill>
              </a:rPr>
              <a:t> /</a:t>
            </a:r>
            <a:r>
              <a:rPr lang="en-US" dirty="0" err="1">
                <a:solidFill>
                  <a:prstClr val="black"/>
                </a:solidFill>
              </a:rPr>
              <a:t>selom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F0AD00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Dua</a:t>
            </a:r>
            <a:r>
              <a:rPr lang="en-US" dirty="0">
                <a:solidFill>
                  <a:prstClr val="black"/>
                </a:solidFill>
              </a:rPr>
              <a:t> Lapis </a:t>
            </a:r>
            <a:r>
              <a:rPr lang="en-US" dirty="0" err="1">
                <a:solidFill>
                  <a:prstClr val="black"/>
                </a:solidFill>
              </a:rPr>
              <a:t>Sel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tubuh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F0AD00"/>
              </a:buClr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Habitat : </a:t>
            </a:r>
            <a:r>
              <a:rPr lang="en-US" dirty="0" err="1">
                <a:solidFill>
                  <a:prstClr val="black"/>
                </a:solidFill>
              </a:rPr>
              <a:t>tanah,airlaut,air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tawar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F0AD00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Bernapas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melalui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kulit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F0AD00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Peredaran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darah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tertutup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F0AD00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Reproduksi</a:t>
            </a:r>
            <a:r>
              <a:rPr lang="en-US" dirty="0">
                <a:solidFill>
                  <a:prstClr val="black"/>
                </a:solidFill>
              </a:rPr>
              <a:t> : </a:t>
            </a:r>
            <a:r>
              <a:rPr lang="en-US" dirty="0" err="1">
                <a:solidFill>
                  <a:prstClr val="black"/>
                </a:solidFill>
              </a:rPr>
              <a:t>seksual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aseksual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10" y="1715969"/>
            <a:ext cx="8309568" cy="419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Manfaat</a:t>
            </a:r>
            <a:r>
              <a:rPr lang="en-US" dirty="0"/>
              <a:t> </a:t>
            </a:r>
            <a:r>
              <a:rPr lang="en-US" dirty="0" err="1"/>
              <a:t>Anelida</a:t>
            </a:r>
            <a:r>
              <a:rPr lang="en-US" dirty="0"/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MenyuburkanTanah</a:t>
            </a:r>
            <a:endParaRPr lang="en-US" dirty="0"/>
          </a:p>
          <a:p>
            <a:r>
              <a:rPr lang="en-US" dirty="0" err="1"/>
              <a:t>Zat</a:t>
            </a:r>
            <a:r>
              <a:rPr lang="en-US" dirty="0"/>
              <a:t> Anti </a:t>
            </a:r>
            <a:r>
              <a:rPr lang="en-US" dirty="0" err="1"/>
              <a:t>biotik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terkandung</a:t>
            </a:r>
            <a:r>
              <a:rPr lang="en-US" dirty="0"/>
              <a:t> </a:t>
            </a:r>
            <a:r>
              <a:rPr lang="en-US" dirty="0" err="1"/>
              <a:t>dlm</a:t>
            </a:r>
            <a:r>
              <a:rPr lang="en-US" dirty="0"/>
              <a:t> </a:t>
            </a:r>
            <a:r>
              <a:rPr lang="en-US" dirty="0" err="1"/>
              <a:t>Cacing</a:t>
            </a:r>
            <a:r>
              <a:rPr lang="en-US" dirty="0"/>
              <a:t> Tanah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menekan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Bakteri</a:t>
            </a:r>
            <a:r>
              <a:rPr lang="en-US" dirty="0"/>
              <a:t> </a:t>
            </a:r>
            <a:r>
              <a:rPr lang="en-US" i="1" dirty="0"/>
              <a:t>Salmonella </a:t>
            </a:r>
            <a:r>
              <a:rPr lang="en-US" i="1" dirty="0" err="1"/>
              <a:t>typosa</a:t>
            </a:r>
            <a:endParaRPr lang="en-US" i="1" dirty="0"/>
          </a:p>
          <a:p>
            <a:r>
              <a:rPr lang="en-US" dirty="0" err="1"/>
              <a:t>Cacing</a:t>
            </a:r>
            <a:r>
              <a:rPr lang="en-US" dirty="0"/>
              <a:t> </a:t>
            </a:r>
            <a:r>
              <a:rPr lang="en-US" dirty="0" err="1"/>
              <a:t>Wawo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Protein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Tingg</a:t>
            </a:r>
            <a:endParaRPr lang="en-US" dirty="0"/>
          </a:p>
          <a:p>
            <a:r>
              <a:rPr lang="en-US" dirty="0" err="1">
                <a:solidFill>
                  <a:srgbClr val="202124"/>
                </a:solidFill>
                <a:latin typeface="arial"/>
              </a:rPr>
              <a:t>Hirudo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medicinalis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(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lintah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),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dalam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bidang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kedokteran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zat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hirudin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digunakan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untuk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mencegah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proses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pembekuan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darah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untuk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membantu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proses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operasi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filumEchinodermata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=</a:t>
            </a:r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kulit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 </a:t>
            </a:r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duri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D16349"/>
              </a:buClr>
            </a:pPr>
            <a:r>
              <a:rPr lang="en-US" dirty="0" err="1">
                <a:solidFill>
                  <a:prstClr val="black"/>
                </a:solidFill>
              </a:rPr>
              <a:t>Ciri-ciri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Kulit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Berduri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Tripoblastik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mempunyai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rongga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tubuh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Habitat air </a:t>
            </a:r>
            <a:r>
              <a:rPr lang="en-US" dirty="0" err="1">
                <a:solidFill>
                  <a:prstClr val="black"/>
                </a:solidFill>
              </a:rPr>
              <a:t>laut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Reproduksi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seksual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aseksual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 err="1">
                <a:solidFill>
                  <a:prstClr val="black"/>
                </a:solidFill>
              </a:rPr>
              <a:t>Pemisahan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Piringan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kecil</a:t>
            </a:r>
            <a:r>
              <a:rPr lang="en-US" dirty="0">
                <a:solidFill>
                  <a:prstClr val="black"/>
                </a:solidFill>
              </a:rPr>
              <a:t> di </a:t>
            </a:r>
            <a:r>
              <a:rPr lang="en-US" dirty="0" err="1">
                <a:solidFill>
                  <a:prstClr val="black"/>
                </a:solidFill>
              </a:rPr>
              <a:t>pusat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tubuh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mnjd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individu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baru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7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3" y="1325563"/>
            <a:ext cx="8745896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3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Manfaat</a:t>
            </a:r>
            <a:r>
              <a:rPr lang="en-US" dirty="0"/>
              <a:t> Echinodermata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Sumber</a:t>
            </a:r>
            <a:r>
              <a:rPr lang="en-US" dirty="0"/>
              <a:t> Protein</a:t>
            </a:r>
          </a:p>
          <a:p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Ekosistem</a:t>
            </a:r>
            <a:r>
              <a:rPr lang="en-US" dirty="0"/>
              <a:t> </a:t>
            </a:r>
            <a:r>
              <a:rPr lang="en-US" dirty="0" err="1"/>
              <a:t>Laut</a:t>
            </a:r>
            <a:endParaRPr lang="en-US" dirty="0"/>
          </a:p>
          <a:p>
            <a:r>
              <a:rPr lang="en-US" dirty="0" err="1"/>
              <a:t>Teripang</a:t>
            </a:r>
            <a:r>
              <a:rPr lang="en-US" dirty="0"/>
              <a:t> </a:t>
            </a:r>
            <a:r>
              <a:rPr lang="en-US" dirty="0" err="1"/>
              <a:t>dimanfaat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krupuk </a:t>
            </a:r>
            <a:r>
              <a:rPr lang="en-US" dirty="0" err="1"/>
              <a:t>teripang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  <a:latin typeface="Verdana"/>
              </a:rPr>
              <a:t>Mentimun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laut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 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dimanfaatkan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sebagai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bahan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obat-obatan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, jelly </a:t>
            </a:r>
            <a:r>
              <a:rPr lang="en-US" dirty="0" err="1">
                <a:solidFill>
                  <a:srgbClr val="000000"/>
                </a:solidFill>
                <a:latin typeface="Verdana"/>
              </a:rPr>
              <a:t>gamat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4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Filum</a:t>
            </a:r>
            <a:r>
              <a:rPr lang="en-US" dirty="0"/>
              <a:t> Mollusca=</a:t>
            </a:r>
            <a:r>
              <a:rPr lang="en-US" dirty="0" err="1"/>
              <a:t>lunak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:</a:t>
            </a:r>
          </a:p>
          <a:p>
            <a:pPr marL="633222" indent="-514350">
              <a:buFont typeface="+mj-lt"/>
              <a:buAutoNum type="arabicPeriod"/>
            </a:pPr>
            <a:r>
              <a:rPr lang="en-US" dirty="0" err="1"/>
              <a:t>Bertubuh</a:t>
            </a:r>
            <a:r>
              <a:rPr lang="en-US" dirty="0"/>
              <a:t> </a:t>
            </a:r>
            <a:r>
              <a:rPr lang="en-US" dirty="0" err="1"/>
              <a:t>lunak</a:t>
            </a:r>
            <a:endParaRPr lang="en-US" dirty="0"/>
          </a:p>
          <a:p>
            <a:pPr marL="633222" indent="-514350">
              <a:buFont typeface="+mj-lt"/>
              <a:buAutoNum type="arabicPeriod"/>
            </a:pPr>
            <a:r>
              <a:rPr lang="en-US" dirty="0"/>
              <a:t>Habitat air </a:t>
            </a:r>
            <a:r>
              <a:rPr lang="en-US" dirty="0" err="1"/>
              <a:t>darat,air</a:t>
            </a:r>
            <a:r>
              <a:rPr lang="en-US" dirty="0"/>
              <a:t> </a:t>
            </a:r>
            <a:r>
              <a:rPr lang="en-US" dirty="0" err="1"/>
              <a:t>laut,air</a:t>
            </a:r>
            <a:r>
              <a:rPr lang="en-US" dirty="0"/>
              <a:t> </a:t>
            </a:r>
            <a:r>
              <a:rPr lang="en-US" dirty="0" err="1"/>
              <a:t>tawar</a:t>
            </a:r>
            <a:endParaRPr lang="en-US" dirty="0"/>
          </a:p>
          <a:p>
            <a:pPr marL="633222" indent="-514350">
              <a:buFont typeface="+mj-lt"/>
              <a:buAutoNum type="arabicPeriod"/>
            </a:pPr>
            <a:r>
              <a:rPr lang="en-US" dirty="0" err="1"/>
              <a:t>Tripoblastik</a:t>
            </a:r>
            <a:r>
              <a:rPr lang="en-US" dirty="0"/>
              <a:t> </a:t>
            </a:r>
            <a:r>
              <a:rPr lang="en-US" dirty="0" err="1"/>
              <a:t>selomat</a:t>
            </a:r>
            <a:endParaRPr lang="en-US" dirty="0"/>
          </a:p>
          <a:p>
            <a:pPr marL="633222" indent="-514350">
              <a:buFont typeface="+mj-lt"/>
              <a:buAutoNum type="arabicPeriod"/>
            </a:pPr>
            <a:r>
              <a:rPr lang="en-US" dirty="0" err="1"/>
              <a:t>Reproduksi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seksual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1639" y="2243319"/>
            <a:ext cx="5779509" cy="31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0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Manfaat</a:t>
            </a:r>
            <a:r>
              <a:rPr lang="en-US" dirty="0"/>
              <a:t> Mollusca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Sumber</a:t>
            </a:r>
            <a:r>
              <a:rPr lang="en-US" dirty="0"/>
              <a:t> Protein ( </a:t>
            </a:r>
            <a:r>
              <a:rPr lang="en-US" dirty="0" err="1"/>
              <a:t>Tiram</a:t>
            </a:r>
            <a:r>
              <a:rPr lang="en-US" dirty="0"/>
              <a:t> Dan </a:t>
            </a:r>
            <a:r>
              <a:rPr lang="en-US" dirty="0" err="1"/>
              <a:t>Kerang</a:t>
            </a:r>
            <a:r>
              <a:rPr lang="en-US" dirty="0"/>
              <a:t>)</a:t>
            </a:r>
          </a:p>
          <a:p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Perhiasan</a:t>
            </a:r>
            <a:r>
              <a:rPr lang="en-US" dirty="0"/>
              <a:t> </a:t>
            </a:r>
            <a:r>
              <a:rPr lang="en-US" dirty="0" err="1"/>
              <a:t>Mutiara</a:t>
            </a:r>
            <a:endParaRPr lang="en-US" dirty="0"/>
          </a:p>
          <a:p>
            <a:r>
              <a:rPr lang="en-US" dirty="0" err="1">
                <a:solidFill>
                  <a:srgbClr val="444444"/>
                </a:solidFill>
                <a:latin typeface="Poppins"/>
              </a:rPr>
              <a:t>Beberapa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penelitian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otak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siput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bahkan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telah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memungkinkan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para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ilmuwan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untuk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lebih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memahami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otak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manusia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.</a:t>
            </a:r>
          </a:p>
          <a:p>
            <a:r>
              <a:rPr lang="en-US" dirty="0">
                <a:solidFill>
                  <a:srgbClr val="444444"/>
                </a:solidFill>
                <a:latin typeface="Poppins"/>
              </a:rPr>
              <a:t>  Mollusca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digunakan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untuk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Poppins"/>
              </a:rPr>
              <a:t>dekorasi</a:t>
            </a:r>
            <a:r>
              <a:rPr lang="en-US" dirty="0">
                <a:solidFill>
                  <a:srgbClr val="444444"/>
                </a:solidFill>
                <a:latin typeface="Poppins"/>
              </a:rPr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02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444444"/>
                </a:solidFill>
                <a:latin typeface="Poppins"/>
              </a:rPr>
              <a:t> tiram mutiara 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(</a:t>
            </a:r>
            <a:r>
              <a:rPr lang="en-US" i="1" dirty="0" err="1">
                <a:solidFill>
                  <a:srgbClr val="202124"/>
                </a:solidFill>
                <a:latin typeface="arial"/>
              </a:rPr>
              <a:t>Pinctada</a:t>
            </a:r>
            <a:r>
              <a:rPr lang="en-US" i="1" dirty="0">
                <a:solidFill>
                  <a:srgbClr val="202124"/>
                </a:solidFill>
                <a:latin typeface="arial"/>
              </a:rPr>
              <a:t> maxima</a:t>
            </a:r>
            <a:r>
              <a:rPr lang="pt-BR" i="1" dirty="0">
                <a:solidFill>
                  <a:srgbClr val="444444"/>
                </a:solidFill>
                <a:latin typeface="Poppins"/>
              </a:rPr>
              <a:t>)</a:t>
            </a:r>
            <a:endParaRPr lang="en-US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6" y="2291434"/>
            <a:ext cx="3052293" cy="298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86567" y="2342445"/>
            <a:ext cx="2303630" cy="3079055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39" y="2433101"/>
            <a:ext cx="2838450" cy="298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Langkah-langkah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D16349"/>
              </a:buClr>
            </a:pPr>
            <a:r>
              <a:rPr lang="en-US" dirty="0">
                <a:solidFill>
                  <a:prstClr val="black"/>
                </a:solidFill>
              </a:rPr>
              <a:t>Stimulus</a:t>
            </a:r>
          </a:p>
          <a:p>
            <a:pPr lvl="0">
              <a:buClr>
                <a:srgbClr val="D16349"/>
              </a:buClr>
            </a:pPr>
            <a:r>
              <a:rPr lang="en-US" dirty="0" err="1">
                <a:solidFill>
                  <a:prstClr val="black"/>
                </a:solidFill>
              </a:rPr>
              <a:t>Identifikasi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Masalah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D16349"/>
              </a:buClr>
            </a:pPr>
            <a:r>
              <a:rPr lang="en-US" dirty="0" err="1">
                <a:solidFill>
                  <a:prstClr val="black"/>
                </a:solidFill>
              </a:rPr>
              <a:t>Pengumpulan</a:t>
            </a:r>
            <a:r>
              <a:rPr lang="en-US" dirty="0">
                <a:solidFill>
                  <a:prstClr val="black"/>
                </a:solidFill>
              </a:rPr>
              <a:t> Data</a:t>
            </a:r>
          </a:p>
          <a:p>
            <a:pPr lvl="0">
              <a:buClr>
                <a:srgbClr val="D16349"/>
              </a:buClr>
            </a:pPr>
            <a:r>
              <a:rPr lang="en-US" dirty="0" err="1">
                <a:solidFill>
                  <a:prstClr val="black"/>
                </a:solidFill>
              </a:rPr>
              <a:t>Mengolah</a:t>
            </a:r>
            <a:r>
              <a:rPr lang="en-US" dirty="0">
                <a:solidFill>
                  <a:prstClr val="black"/>
                </a:solidFill>
              </a:rPr>
              <a:t> Data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Presentasikan</a:t>
            </a:r>
            <a:r>
              <a:rPr lang="en-US" dirty="0">
                <a:solidFill>
                  <a:prstClr val="black"/>
                </a:solidFill>
              </a:rPr>
              <a:t> di </a:t>
            </a:r>
            <a:r>
              <a:rPr lang="en-US" dirty="0" err="1">
                <a:solidFill>
                  <a:prstClr val="black"/>
                </a:solidFill>
              </a:rPr>
              <a:t>depan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kelas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D16349"/>
              </a:buClr>
            </a:pPr>
            <a:r>
              <a:rPr lang="en-US" dirty="0" err="1">
                <a:solidFill>
                  <a:prstClr val="black"/>
                </a:solidFill>
              </a:rPr>
              <a:t>Simpulan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Umum</a:t>
            </a:r>
            <a:endParaRPr lang="en-US" dirty="0">
              <a:solidFill>
                <a:prstClr val="black"/>
              </a:solidFill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endParaRPr lang="en-US" sz="2800" dirty="0"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Filum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 </a:t>
            </a:r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Arthropoda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=</a:t>
            </a:r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arthros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=</a:t>
            </a:r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ruas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=</a:t>
            </a:r>
            <a:r>
              <a:rPr lang="en-US" dirty="0" err="1">
                <a:solidFill>
                  <a:srgbClr val="8CADAE">
                    <a:shade val="75000"/>
                  </a:srgbClr>
                </a:solidFill>
              </a:rPr>
              <a:t>podos</a:t>
            </a:r>
            <a:r>
              <a:rPr lang="en-US" dirty="0">
                <a:solidFill>
                  <a:srgbClr val="8CADAE">
                    <a:shade val="75000"/>
                  </a:srgbClr>
                </a:solidFill>
              </a:rPr>
              <a:t>=kaki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D16349"/>
              </a:buClr>
            </a:pPr>
            <a:r>
              <a:rPr lang="en-US" dirty="0" err="1">
                <a:solidFill>
                  <a:prstClr val="black"/>
                </a:solidFill>
              </a:rPr>
              <a:t>Ciri-cir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Kaki </a:t>
            </a:r>
            <a:r>
              <a:rPr lang="en-US" dirty="0" err="1">
                <a:solidFill>
                  <a:prstClr val="black"/>
                </a:solidFill>
              </a:rPr>
              <a:t>beruas-ruas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Habitat air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darat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Tripoblastik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selomata</a:t>
            </a:r>
            <a:endParaRPr lang="en-US" dirty="0">
              <a:solidFill>
                <a:prstClr val="black"/>
              </a:solidFill>
            </a:endParaRPr>
          </a:p>
          <a:p>
            <a:pPr marL="633222" lvl="0" indent="-514350">
              <a:buClr>
                <a:srgbClr val="D16349"/>
              </a:buClr>
              <a:buFont typeface="+mj-lt"/>
              <a:buAutoNum type="arabicPeriod"/>
            </a:pPr>
            <a:r>
              <a:rPr lang="en-US" dirty="0" err="1">
                <a:solidFill>
                  <a:prstClr val="black"/>
                </a:solidFill>
              </a:rPr>
              <a:t>Reproduksi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seksual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dan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aseksual</a:t>
            </a:r>
            <a:r>
              <a:rPr lang="en-US" dirty="0">
                <a:solidFill>
                  <a:prstClr val="black"/>
                </a:solidFill>
              </a:rPr>
              <a:t> ( </a:t>
            </a:r>
            <a:r>
              <a:rPr lang="en-US" dirty="0" err="1">
                <a:solidFill>
                  <a:prstClr val="black"/>
                </a:solidFill>
              </a:rPr>
              <a:t>Partenogenesis,Paedogenesis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!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1545465"/>
            <a:ext cx="6825803" cy="479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00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4" y="1828800"/>
            <a:ext cx="7115846" cy="44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7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6" y="1725769"/>
            <a:ext cx="86030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5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75192"/>
            <a:ext cx="10260169" cy="46256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31" y="1328738"/>
            <a:ext cx="8075054" cy="490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93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4" y="1990724"/>
            <a:ext cx="7817476" cy="425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Manfaat</a:t>
            </a:r>
            <a:r>
              <a:rPr lang="en-US" dirty="0"/>
              <a:t> </a:t>
            </a:r>
            <a:r>
              <a:rPr lang="en-US" dirty="0" err="1"/>
              <a:t>Arthropa</a:t>
            </a:r>
            <a:r>
              <a:rPr lang="en-US" dirty="0"/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202124"/>
                </a:solidFill>
                <a:latin typeface="arial"/>
              </a:rPr>
              <a:t>membantu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penyerbukan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misalnya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lebah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dan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202124"/>
                </a:solidFill>
                <a:latin typeface="arial"/>
              </a:rPr>
              <a:t>kupu-kupu</a:t>
            </a:r>
            <a:r>
              <a:rPr lang="en-US" dirty="0">
                <a:solidFill>
                  <a:srgbClr val="202124"/>
                </a:solidFill>
                <a:latin typeface="arial"/>
              </a:rPr>
              <a:t>.</a:t>
            </a:r>
          </a:p>
          <a:p>
            <a:r>
              <a:rPr lang="en-US" dirty="0" err="1"/>
              <a:t>Mengandung</a:t>
            </a:r>
            <a:r>
              <a:rPr lang="en-US" dirty="0"/>
              <a:t> Protein Yang </a:t>
            </a:r>
            <a:r>
              <a:rPr lang="en-US" dirty="0" err="1"/>
              <a:t>Tinggi</a:t>
            </a:r>
            <a:endParaRPr lang="en-US" dirty="0"/>
          </a:p>
          <a:p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Kepompong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ulat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sutra (</a:t>
            </a:r>
            <a:r>
              <a:rPr lang="en-US" i="1" dirty="0" err="1">
                <a:solidFill>
                  <a:srgbClr val="000000"/>
                </a:solidFill>
                <a:latin typeface="NonBreakingSpaceOverride"/>
              </a:rPr>
              <a:t>Bombyx</a:t>
            </a:r>
            <a:r>
              <a:rPr lang="en-US" i="1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NonBreakingSpaceOverride"/>
              </a:rPr>
              <a:t>mori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adalah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arthropoda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yang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dapat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punya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kontribusi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besar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dalam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pembuatan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kain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nBreakingSpaceOverride"/>
              </a:rPr>
              <a:t>sutera</a:t>
            </a:r>
            <a:r>
              <a:rPr lang="en-US" dirty="0">
                <a:solidFill>
                  <a:srgbClr val="000000"/>
                </a:solidFill>
                <a:latin typeface="NonBreakingSpaceOverride"/>
              </a:rPr>
              <a:t>.</a:t>
            </a:r>
          </a:p>
          <a:p>
            <a:endParaRPr lang="en-US" dirty="0">
              <a:solidFill>
                <a:srgbClr val="000000"/>
              </a:solidFill>
              <a:latin typeface="NonBreakingSpaceOverride"/>
            </a:endParaRPr>
          </a:p>
          <a:p>
            <a:endParaRPr lang="en-US" dirty="0">
              <a:solidFill>
                <a:srgbClr val="000000"/>
              </a:solidFill>
              <a:latin typeface="NonBreakingSpaceOverride"/>
            </a:endParaRPr>
          </a:p>
          <a:p>
            <a:pPr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NonBreakingSpaceOverrid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Lebah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rupanya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menjadi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inspirasi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bagi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sekelompok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peneliti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di Stanford University di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Amerika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Serikat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(AS)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dan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cole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Polytechnique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Fdrale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de Lausanne di Swiss,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untuk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menciptakan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drone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berukuran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micro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dengan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kekuatan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yang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luar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biasa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. Para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peneliti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menemukan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bahwa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lebah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mampu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menyeret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mangsanya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saat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terbang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. Dan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hal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tersebutlah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yang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diimplementasikan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peneliti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dalam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teknologi</a:t>
            </a:r>
            <a:r>
              <a:rPr lang="en-US" sz="2800" dirty="0">
                <a:solidFill>
                  <a:srgbClr val="333333"/>
                </a:solidFill>
                <a:latin typeface="Arial"/>
                <a:ea typeface="Times New Roman"/>
              </a:rPr>
              <a:t> micro drone </a:t>
            </a:r>
            <a:r>
              <a:rPr lang="en-US" sz="2800" dirty="0" err="1">
                <a:solidFill>
                  <a:srgbClr val="333333"/>
                </a:solidFill>
                <a:latin typeface="Arial"/>
                <a:ea typeface="Times New Roman"/>
              </a:rPr>
              <a:t>ini</a:t>
            </a:r>
            <a:endParaRPr lang="en-US" sz="2800" dirty="0">
              <a:solidFill>
                <a:srgbClr val="333333"/>
              </a:solidFill>
              <a:latin typeface="Arial"/>
              <a:ea typeface="Times New Roman"/>
            </a:endParaRPr>
          </a:p>
          <a:p>
            <a:endParaRPr lang="en-US" sz="2800" dirty="0">
              <a:solidFill>
                <a:srgbClr val="333333"/>
              </a:solidFill>
              <a:latin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49520" y="284176"/>
            <a:ext cx="2545196" cy="12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3039411" y="1249251"/>
            <a:ext cx="4816699" cy="417275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Sekian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501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Ulangan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 </a:t>
            </a:r>
            <a:r>
              <a:rPr lang="en-US" dirty="0" err="1"/>
              <a:t>tentan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Vertebrata</a:t>
            </a:r>
          </a:p>
        </p:txBody>
      </p:sp>
    </p:spTree>
    <p:extLst>
      <p:ext uri="{BB962C8B-B14F-4D97-AF65-F5344CB8AC3E}">
        <p14:creationId xmlns:p14="http://schemas.microsoft.com/office/powerpoint/2010/main" val="33005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Filum</a:t>
            </a:r>
            <a:r>
              <a:rPr lang="en-US" dirty="0"/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b="1" i="1" dirty="0" err="1"/>
              <a:t>Anelida</a:t>
            </a:r>
            <a:endParaRPr lang="en-US" sz="3600" b="1" i="1" dirty="0"/>
          </a:p>
          <a:p>
            <a:r>
              <a:rPr lang="en-US" sz="3600" b="1" i="1" dirty="0"/>
              <a:t>Echinodermata</a:t>
            </a:r>
          </a:p>
          <a:p>
            <a:r>
              <a:rPr lang="en-US" sz="3600" b="1" i="1" dirty="0"/>
              <a:t>Mollusca</a:t>
            </a:r>
          </a:p>
          <a:p>
            <a:r>
              <a:rPr lang="en-US" sz="3600" b="1" i="1" dirty="0" err="1"/>
              <a:t>Arthropoda</a:t>
            </a:r>
            <a:endParaRPr lang="en-US" sz="36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rt 3"/>
          <p:cNvSpPr/>
          <p:nvPr/>
        </p:nvSpPr>
        <p:spPr>
          <a:xfrm>
            <a:off x="2331076" y="1764406"/>
            <a:ext cx="6800045" cy="408260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Thank you</a:t>
            </a:r>
          </a:p>
          <a:p>
            <a:pPr algn="ctr"/>
            <a:r>
              <a:rPr lang="en-US" sz="3200" dirty="0" err="1"/>
              <a:t>Sampai</a:t>
            </a:r>
            <a:r>
              <a:rPr lang="en-US" sz="3200" dirty="0"/>
              <a:t> </a:t>
            </a:r>
            <a:r>
              <a:rPr lang="en-US" sz="3200" dirty="0" err="1"/>
              <a:t>Jumpa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6050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!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17431" y="1532586"/>
            <a:ext cx="9182637" cy="45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21228" y="1558345"/>
            <a:ext cx="6954592" cy="43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14" y="1798272"/>
            <a:ext cx="8925318" cy="446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                      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2" y="1506829"/>
            <a:ext cx="9396547" cy="463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0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Perhatikan</a:t>
            </a:r>
            <a:r>
              <a:rPr lang="en-US" dirty="0"/>
              <a:t> </a:t>
            </a:r>
            <a:r>
              <a:rPr lang="en-US" dirty="0" err="1"/>
              <a:t>gambar-gambar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!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1828800"/>
            <a:ext cx="7070502" cy="421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66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2058</TotalTime>
  <Words>443</Words>
  <Application>Microsoft Office PowerPoint</Application>
  <PresentationFormat>Widescreen</PresentationFormat>
  <Paragraphs>87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</vt:lpstr>
      <vt:lpstr>Calibri</vt:lpstr>
      <vt:lpstr>Georgia</vt:lpstr>
      <vt:lpstr>NonBreakingSpaceOverride</vt:lpstr>
      <vt:lpstr>Poppins</vt:lpstr>
      <vt:lpstr>Verdana</vt:lpstr>
      <vt:lpstr>Wingdings</vt:lpstr>
      <vt:lpstr>Wingdings 2</vt:lpstr>
      <vt:lpstr>Civic</vt:lpstr>
      <vt:lpstr>PowerPoint Presentation</vt:lpstr>
      <vt:lpstr>TUJUAN PEMBELAJARAN :</vt:lpstr>
      <vt:lpstr>Langkah-langkah kegiatan kita pada hari ini</vt:lpstr>
      <vt:lpstr>4 Filum :</vt:lpstr>
      <vt:lpstr>Perhatikan Gambar Berikut !</vt:lpstr>
      <vt:lpstr>PowerPoint Presentation</vt:lpstr>
      <vt:lpstr>PowerPoint Presentation</vt:lpstr>
      <vt:lpstr>PowerPoint Presentation</vt:lpstr>
      <vt:lpstr>Perhatikan gambar-gambar berikut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Nah…………………</vt:lpstr>
      <vt:lpstr>PowerPoint Presentation</vt:lpstr>
      <vt:lpstr>Filum Anelida</vt:lpstr>
      <vt:lpstr>PowerPoint Presentation</vt:lpstr>
      <vt:lpstr>Manfaat Anelida :</vt:lpstr>
      <vt:lpstr>filumEchinodermata=kulit duri</vt:lpstr>
      <vt:lpstr>PowerPoint Presentation</vt:lpstr>
      <vt:lpstr>Manfaat Echinodermata :</vt:lpstr>
      <vt:lpstr>Filum Mollusca=lunak</vt:lpstr>
      <vt:lpstr>Perhatikan gambar berikut !</vt:lpstr>
      <vt:lpstr>Manfaat Mollusca</vt:lpstr>
      <vt:lpstr> tiram mutiara (Pinctada maxima)</vt:lpstr>
      <vt:lpstr>Filum Arthropoda=arthros=ruas=podos=kaki</vt:lpstr>
      <vt:lpstr>Perhatikan Gambar berikut !</vt:lpstr>
      <vt:lpstr>PowerPoint Presentation</vt:lpstr>
      <vt:lpstr>PowerPoint Presentation</vt:lpstr>
      <vt:lpstr>PowerPoint Presentation</vt:lpstr>
      <vt:lpstr>PowerPoint Presentation</vt:lpstr>
      <vt:lpstr>Manfaat Arthropa 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X</dc:creator>
  <cp:lastModifiedBy>ACER</cp:lastModifiedBy>
  <cp:revision>123</cp:revision>
  <cp:lastPrinted>2022-02-06T12:34:09Z</cp:lastPrinted>
  <dcterms:created xsi:type="dcterms:W3CDTF">2019-09-10T12:11:15Z</dcterms:created>
  <dcterms:modified xsi:type="dcterms:W3CDTF">2022-11-01T02:57:33Z</dcterms:modified>
</cp:coreProperties>
</file>